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66" r:id="rId3"/>
    <p:sldId id="296" r:id="rId4"/>
    <p:sldId id="267" r:id="rId5"/>
    <p:sldId id="268" r:id="rId6"/>
    <p:sldId id="269" r:id="rId7"/>
    <p:sldId id="270" r:id="rId8"/>
    <p:sldId id="302" r:id="rId9"/>
    <p:sldId id="282" r:id="rId10"/>
    <p:sldId id="305" r:id="rId11"/>
    <p:sldId id="307" r:id="rId12"/>
    <p:sldId id="308" r:id="rId13"/>
    <p:sldId id="306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BEA7"/>
    <a:srgbClr val="166232"/>
    <a:srgbClr val="9D471C"/>
    <a:srgbClr val="4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586" autoAdjust="0"/>
  </p:normalViewPr>
  <p:slideViewPr>
    <p:cSldViewPr snapToGrid="0">
      <p:cViewPr varScale="1">
        <p:scale>
          <a:sx n="101" d="100"/>
          <a:sy n="101" d="100"/>
        </p:scale>
        <p:origin x="-80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B043B-D15D-42B0-937E-11335F020084}" type="datetimeFigureOut">
              <a:rPr lang="en-AU" smtClean="0"/>
              <a:t>21/09/2019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360C6-466D-4DCA-8DBA-A2548045F6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376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60C6-466D-4DCA-8DBA-A2548045F642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0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60C6-466D-4DCA-8DBA-A2548045F64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09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60C6-466D-4DCA-8DBA-A2548045F642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832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360C6-466D-4DCA-8DBA-A2548045F642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052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48845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56571" y="158620"/>
            <a:ext cx="435429" cy="3452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788176" y="226854"/>
            <a:ext cx="372218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fld id="{8E869FE9-CA9B-4898-A54C-269EF407C6A4}" type="slidenum">
              <a:rPr lang="en-US" sz="120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09600" y="258891"/>
            <a:ext cx="10972800" cy="54090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35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9318C9-09DF-415C-93AF-9B80A495A3C2}"/>
              </a:ext>
            </a:extLst>
          </p:cNvPr>
          <p:cNvSpPr txBox="1"/>
          <p:nvPr userDrawn="1"/>
        </p:nvSpPr>
        <p:spPr>
          <a:xfrm>
            <a:off x="5194985" y="6524625"/>
            <a:ext cx="511175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800" i="1" dirty="0">
                <a:solidFill>
                  <a:schemeClr val="bg1">
                    <a:lumMod val="65000"/>
                  </a:schemeClr>
                </a:solidFill>
              </a:rPr>
              <a:t>Image of the Sydney Opera House is used under licence from the Sydney Opera House Trust</a:t>
            </a:r>
            <a:endParaRPr lang="en-AU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756571" y="158620"/>
            <a:ext cx="435429" cy="345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1788176" y="226854"/>
            <a:ext cx="372218" cy="276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fld id="{8E869FE9-CA9B-4898-A54C-269EF407C6A4}" type="slidenum">
              <a:rPr lang="en-US" sz="1200" smtClean="0">
                <a:solidFill>
                  <a:schemeClr val="bg1"/>
                </a:solidFill>
                <a:latin typeface="+mn-lt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25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jp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ydney Opera House, Autralia">
            <a:extLst>
              <a:ext uri="{FF2B5EF4-FFF2-40B4-BE49-F238E27FC236}">
                <a16:creationId xmlns="" xmlns:a16="http://schemas.microsoft.com/office/drawing/2014/main" id="{F5D6B629-D790-4913-9188-0A4C0FEE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/>
          <a:stretch>
            <a:fillRect/>
          </a:stretch>
        </p:blipFill>
        <p:spPr bwMode="auto">
          <a:xfrm>
            <a:off x="0" y="-14288"/>
            <a:ext cx="122047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162C4258-8502-4758-83F1-0D7A7E786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r="10625"/>
          <a:stretch>
            <a:fillRect/>
          </a:stretch>
        </p:blipFill>
        <p:spPr bwMode="auto">
          <a:xfrm>
            <a:off x="6802362" y="0"/>
            <a:ext cx="5058477" cy="513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40A9EB56-1B97-4CF5-973A-B911F2B0B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918" y="4551633"/>
            <a:ext cx="4602852" cy="298663"/>
          </a:xfrm>
        </p:spPr>
        <p:txBody>
          <a:bodyPr/>
          <a:lstStyle/>
          <a:p>
            <a:r>
              <a:rPr lang="en-US" sz="2000" b="0" dirty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758ED08-59A7-40AE-B41A-2BF9E8B67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1" y="303729"/>
            <a:ext cx="2439690" cy="660367"/>
          </a:xfrm>
          <a:prstGeom prst="rect">
            <a:avLst/>
          </a:prstGeom>
        </p:spPr>
      </p:pic>
      <p:pic>
        <p:nvPicPr>
          <p:cNvPr id="9" name="Picture 8" descr="A picture containing clipart&#10;&#10;Description generated with very high confidence">
            <a:extLst>
              <a:ext uri="{FF2B5EF4-FFF2-40B4-BE49-F238E27FC236}">
                <a16:creationId xmlns="" xmlns:a16="http://schemas.microsoft.com/office/drawing/2014/main" id="{CA1E7550-8488-4F78-B088-649651FE9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55" y="303729"/>
            <a:ext cx="1602366" cy="55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, outdoor, tree, person&#10;&#10;Description automatically generated">
            <a:extLst>
              <a:ext uri="{FF2B5EF4-FFF2-40B4-BE49-F238E27FC236}">
                <a16:creationId xmlns:a16="http://schemas.microsoft.com/office/drawing/2014/main" xmlns="" id="{9883C8EE-062A-4F04-96CE-936E267A4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37697"/>
          <a:stretch/>
        </p:blipFill>
        <p:spPr>
          <a:xfrm>
            <a:off x="0" y="-11028"/>
            <a:ext cx="4295775" cy="6858000"/>
          </a:xfrm>
          <a:prstGeom prst="rect">
            <a:avLst/>
          </a:prstGeom>
        </p:spPr>
      </p:pic>
      <p:pic>
        <p:nvPicPr>
          <p:cNvPr id="41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7F03C6E-6A15-4AA8-9EB5-CED1EA95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9225" r="15472"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xmlns="" id="{8FD9DFD6-F415-41B0-8D6D-B0EAEA9DE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3313" y="592736"/>
            <a:ext cx="7009831" cy="540909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Ambassador Benefits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A67642F-9337-45F0-A744-294F1CD86887}"/>
              </a:ext>
            </a:extLst>
          </p:cNvPr>
          <p:cNvSpPr txBox="1"/>
          <p:nvPr/>
        </p:nvSpPr>
        <p:spPr>
          <a:xfrm>
            <a:off x="5129004" y="1429470"/>
            <a:ext cx="5737469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latin typeface="Century Gothic" panose="020B0502020202020204" pitchFamily="34" charset="0"/>
              </a:rPr>
              <a:t>A special Ambassador icon on GA2020 name badge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latin typeface="Century Gothic" panose="020B0502020202020204" pitchFamily="34" charset="0"/>
              </a:rPr>
              <a:t>Invitation to the GA2020 VIP welcome function following the </a:t>
            </a:r>
            <a:r>
              <a:rPr lang="en-AU" sz="1600" dirty="0" smtClean="0">
                <a:latin typeface="Century Gothic" panose="020B0502020202020204" pitchFamily="34" charset="0"/>
              </a:rPr>
              <a:t>Opening </a:t>
            </a:r>
            <a:r>
              <a:rPr lang="en-AU" sz="1600" dirty="0">
                <a:latin typeface="Century Gothic" panose="020B0502020202020204" pitchFamily="34" charset="0"/>
              </a:rPr>
              <a:t>C</a:t>
            </a:r>
            <a:r>
              <a:rPr lang="en-AU" sz="1600" dirty="0" smtClean="0">
                <a:latin typeface="Century Gothic" panose="020B0502020202020204" pitchFamily="34" charset="0"/>
              </a:rPr>
              <a:t>eremony </a:t>
            </a:r>
            <a:r>
              <a:rPr lang="en-AU" sz="1600" dirty="0">
                <a:latin typeface="Century Gothic" panose="020B0502020202020204" pitchFamily="34" charset="0"/>
              </a:rPr>
              <a:t>at the Sydney Opera House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Special </a:t>
            </a:r>
            <a:r>
              <a:rPr lang="en-AU" sz="1600" dirty="0">
                <a:latin typeface="Century Gothic" panose="020B0502020202020204" pitchFamily="34" charset="0"/>
              </a:rPr>
              <a:t>tour of Sydney Opera House, guided by Alan Croker, author of the fourth edition of the Opera House’s conservation management </a:t>
            </a:r>
            <a:r>
              <a:rPr lang="en-AU" sz="1600" dirty="0" smtClean="0">
                <a:latin typeface="Century Gothic" panose="020B0502020202020204" pitchFamily="34" charset="0"/>
              </a:rPr>
              <a:t>plan, courtesy of the Sydney Opera House Trust; OR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Curator tour of </a:t>
            </a:r>
            <a:r>
              <a:rPr lang="en-AU" sz="1600" dirty="0">
                <a:latin typeface="Century Gothic" panose="020B0502020202020204" pitchFamily="34" charset="0"/>
              </a:rPr>
              <a:t>the Mint and </a:t>
            </a:r>
            <a:r>
              <a:rPr lang="en-AU" sz="1600" dirty="0" smtClean="0">
                <a:latin typeface="Century Gothic" panose="020B0502020202020204" pitchFamily="34" charset="0"/>
              </a:rPr>
              <a:t>Hyde Park Barracks – part of the Australian Convict Sites’ World Heritage property, courtesy of Sydney </a:t>
            </a:r>
            <a:r>
              <a:rPr lang="en-AU" sz="1600" dirty="0">
                <a:latin typeface="Century Gothic" panose="020B0502020202020204" pitchFamily="34" charset="0"/>
              </a:rPr>
              <a:t>Living </a:t>
            </a:r>
            <a:r>
              <a:rPr lang="en-AU" sz="1600" dirty="0" smtClean="0">
                <a:latin typeface="Century Gothic" panose="020B0502020202020204" pitchFamily="34" charset="0"/>
              </a:rPr>
              <a:t>Museums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latin typeface="Century Gothic" panose="020B0502020202020204" pitchFamily="34" charset="0"/>
              </a:rPr>
              <a:t>VIP fast track registration queue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D95A910-DD29-4603-A951-9DDE68F46764}"/>
              </a:ext>
            </a:extLst>
          </p:cNvPr>
          <p:cNvSpPr/>
          <p:nvPr/>
        </p:nvSpPr>
        <p:spPr>
          <a:xfrm>
            <a:off x="5182170" y="5842033"/>
            <a:ext cx="7009830" cy="414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Register your interest at: </a:t>
            </a:r>
            <a:r>
              <a:rPr lang="en-US" sz="2000" dirty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</a:p>
          <a:p>
            <a:r>
              <a:rPr lang="en-US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16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01146" y="478466"/>
            <a:ext cx="7009831" cy="540909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Strategic Partners</a:t>
            </a:r>
          </a:p>
        </p:txBody>
      </p:sp>
      <p:pic>
        <p:nvPicPr>
          <p:cNvPr id="28" name="Picture 27" descr="A view of a river&#10;&#10;Description automatically generated">
            <a:extLst>
              <a:ext uri="{FF2B5EF4-FFF2-40B4-BE49-F238E27FC236}">
                <a16:creationId xmlns="" xmlns:a16="http://schemas.microsoft.com/office/drawing/2014/main" id="{349ACE86-31B4-44EB-A24A-FAC9AC933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8" r="54881"/>
          <a:stretch/>
        </p:blipFill>
        <p:spPr bwMode="auto">
          <a:xfrm>
            <a:off x="14288" y="0"/>
            <a:ext cx="4713286" cy="685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DEE8ACC1-2111-471D-B573-E2AF4D94FA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63" y="1189727"/>
            <a:ext cx="2110895" cy="1014771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C48A1D-D037-44A0-BD23-01CD484D3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54" y="2462797"/>
            <a:ext cx="1403427" cy="636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37448D4-A484-442E-8997-9B11ACA1A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061" y="1264400"/>
            <a:ext cx="1801369" cy="764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A55D50A-F17C-4F54-A8A4-FFDBB6B496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823" y="2219512"/>
            <a:ext cx="1062212" cy="947853"/>
          </a:xfrm>
          <a:prstGeom prst="rect">
            <a:avLst/>
          </a:prstGeom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739DB0BC-F08B-47C1-A41B-61075D31B1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20" y="3670134"/>
            <a:ext cx="1241173" cy="5659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D5DBF3-DD45-4AD7-A52E-15EF88C2A2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533" y="2446928"/>
            <a:ext cx="1174897" cy="493019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500D213-3931-4C4D-B1E0-65E63D72F4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91" y="3507217"/>
            <a:ext cx="826160" cy="9638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EBE4D0D-0276-4FBD-A2CA-D3E9580E25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17" y="4793457"/>
            <a:ext cx="697740" cy="603663"/>
          </a:xfrm>
          <a:prstGeom prst="rect">
            <a:avLst/>
          </a:prstGeom>
        </p:spPr>
      </p:pic>
      <p:pic>
        <p:nvPicPr>
          <p:cNvPr id="35" name="Picture 34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FE413B5-03BF-4B6F-AA48-E14684B6BB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20" y="4888955"/>
            <a:ext cx="1803909" cy="469060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567340-2962-4877-BC43-98BED53739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44" y="4471070"/>
            <a:ext cx="1693186" cy="1197973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CD7C892-8BE3-4456-B5C7-9DA1275536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45" y="4923975"/>
            <a:ext cx="1471166" cy="437906"/>
          </a:xfrm>
          <a:prstGeom prst="rect">
            <a:avLst/>
          </a:prstGeom>
        </p:spPr>
      </p:pic>
      <p:pic>
        <p:nvPicPr>
          <p:cNvPr id="41" name="Picture 40" descr="A picture containing ax, pinwheel&#10;&#10;Description automatically generated">
            <a:extLst>
              <a:ext uri="{FF2B5EF4-FFF2-40B4-BE49-F238E27FC236}">
                <a16:creationId xmlns="" xmlns:a16="http://schemas.microsoft.com/office/drawing/2014/main" id="{3239B73A-AD75-40F0-8168-8BF9199C3FF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64" y="5641225"/>
            <a:ext cx="891926" cy="891926"/>
          </a:xfrm>
          <a:prstGeom prst="rect">
            <a:avLst/>
          </a:prstGeom>
        </p:spPr>
      </p:pic>
      <p:pic>
        <p:nvPicPr>
          <p:cNvPr id="43" name="Picture 4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34684C6-F306-4896-B793-5A0DBB1B63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35" y="5840315"/>
            <a:ext cx="556952" cy="5725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B4F0CAA4-572C-4CBD-A396-E2B7D84F6D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0265" y="5980071"/>
            <a:ext cx="1579489" cy="246397"/>
          </a:xfrm>
          <a:prstGeom prst="rect">
            <a:avLst/>
          </a:prstGeom>
        </p:spPr>
      </p:pic>
      <p:pic>
        <p:nvPicPr>
          <p:cNvPr id="50" name="Picture 49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58CB2B6-344C-48B5-9870-BC3F3E84F6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108" y="5981852"/>
            <a:ext cx="2093203" cy="489232"/>
          </a:xfrm>
          <a:prstGeom prst="rect">
            <a:avLst/>
          </a:prstGeom>
        </p:spPr>
      </p:pic>
      <p:pic>
        <p:nvPicPr>
          <p:cNvPr id="56" name="Picture 55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A0A57FE9-C80C-415F-8A94-6C7A0D80B7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39" y="3545692"/>
            <a:ext cx="544580" cy="79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7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ld stone building&#10;&#10;Description automatically generated">
            <a:extLst>
              <a:ext uri="{FF2B5EF4-FFF2-40B4-BE49-F238E27FC236}">
                <a16:creationId xmlns:a16="http://schemas.microsoft.com/office/drawing/2014/main" xmlns="" id="{D52AFB58-E0EF-48B5-B58A-F871F23AE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r="24089"/>
          <a:stretch/>
        </p:blipFill>
        <p:spPr>
          <a:xfrm>
            <a:off x="0" y="0"/>
            <a:ext cx="4295775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en-US" b="0" dirty="0" smtClean="0">
                <a:solidFill>
                  <a:srgbClr val="166232"/>
                </a:solidFill>
                <a:latin typeface="Century Gothic" panose="020B0502020202020204" pitchFamily="34" charset="0"/>
              </a:rPr>
              <a:t>GA2020 – Key Dates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9225" r="15472"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3522"/>
              </p:ext>
            </p:extLst>
          </p:nvPr>
        </p:nvGraphicFramePr>
        <p:xfrm>
          <a:off x="5182169" y="1366885"/>
          <a:ext cx="5428998" cy="468072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97362"/>
                <a:gridCol w="3531636"/>
              </a:tblGrid>
              <a:tr h="3174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kern="1200" dirty="0" smtClean="0"/>
                        <a:t>2 October 2019</a:t>
                      </a:r>
                      <a:endParaRPr lang="en-AU" sz="1400" b="0" kern="1200" dirty="0" smtClean="0">
                        <a:solidFill>
                          <a:schemeClr val="accent4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Scientific Symposium submissions open</a:t>
                      </a:r>
                    </a:p>
                  </a:txBody>
                  <a:tcPr/>
                </a:tc>
              </a:tr>
              <a:tr h="3174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/>
                        <a:t>4 November 2019</a:t>
                      </a:r>
                      <a:endParaRPr lang="en-A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0" kern="1200" dirty="0" smtClean="0"/>
                        <a:t>Early bird registration opens </a:t>
                      </a:r>
                      <a:endParaRPr lang="en-AU" sz="1400" dirty="0" smtClean="0">
                        <a:solidFill>
                          <a:schemeClr val="accent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174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/>
                        <a:t>6</a:t>
                      </a:r>
                      <a:r>
                        <a:rPr lang="en-AU" sz="1400" smtClean="0"/>
                        <a:t> </a:t>
                      </a:r>
                      <a:r>
                        <a:rPr lang="en-AU" sz="1400" dirty="0" smtClean="0"/>
                        <a:t>January 2020</a:t>
                      </a:r>
                    </a:p>
                    <a:p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/>
                        <a:t>Scientific</a:t>
                      </a:r>
                      <a:r>
                        <a:rPr lang="en-AU" sz="1400" baseline="0" dirty="0" smtClean="0"/>
                        <a:t> Symposium</a:t>
                      </a:r>
                      <a:r>
                        <a:rPr lang="en-AU" sz="1400" dirty="0" smtClean="0"/>
                        <a:t> submissions close</a:t>
                      </a:r>
                    </a:p>
                  </a:txBody>
                  <a:tcPr/>
                </a:tc>
              </a:tr>
              <a:tr h="317428"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29 April 2020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Authors of successful </a:t>
                      </a:r>
                      <a:r>
                        <a:rPr lang="en-AU" sz="1400" baseline="0" dirty="0" smtClean="0"/>
                        <a:t> </a:t>
                      </a:r>
                      <a:r>
                        <a:rPr lang="en-AU" sz="1400" dirty="0" smtClean="0"/>
                        <a:t>Scientific Symposium  submissions advised (first round)</a:t>
                      </a:r>
                      <a:endParaRPr lang="en-AU" sz="1400" dirty="0"/>
                    </a:p>
                  </a:txBody>
                  <a:tcPr/>
                </a:tc>
              </a:tr>
              <a:tr h="317428"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May 2020: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AU" sz="1400" dirty="0" smtClean="0"/>
                        <a:t>Preliminary Scientific Symposium  program published</a:t>
                      </a:r>
                      <a:endParaRPr lang="en-AU" sz="1400" dirty="0">
                        <a:solidFill>
                          <a:schemeClr val="accent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17428"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3 June 2020: 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Early bird registration closes</a:t>
                      </a:r>
                      <a:endParaRPr lang="en-AU" sz="1400" dirty="0"/>
                    </a:p>
                  </a:txBody>
                  <a:tcPr/>
                </a:tc>
              </a:tr>
              <a:tr h="606852"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4 June - 29 September 2020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Standard registration fees apply</a:t>
                      </a:r>
                      <a:endParaRPr lang="en-AU" sz="1400" dirty="0"/>
                    </a:p>
                  </a:txBody>
                  <a:tcPr/>
                </a:tc>
              </a:tr>
              <a:tr h="317428"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31 July 2020: 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/>
                        <a:t>Registration deadline for Scientific Symposium SS presenters</a:t>
                      </a:r>
                      <a:endParaRPr lang="en-AU" sz="1400" dirty="0" smtClean="0">
                        <a:solidFill>
                          <a:schemeClr val="accent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17428"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August 2020: 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/>
                        <a:t>Revised SS program published</a:t>
                      </a:r>
                      <a:endParaRPr lang="en-AU" sz="1400" dirty="0" smtClean="0">
                        <a:solidFill>
                          <a:schemeClr val="accent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317428">
                <a:tc>
                  <a:txBody>
                    <a:bodyPr/>
                    <a:lstStyle/>
                    <a:p>
                      <a:r>
                        <a:rPr lang="en-AU" sz="1400" dirty="0" smtClean="0"/>
                        <a:t>1-10 October 2020: 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 smtClean="0"/>
                        <a:t>General Assembly and Scientific Symposium</a:t>
                      </a:r>
                      <a:endParaRPr lang="en-AU" sz="1400" dirty="0" smtClean="0">
                        <a:solidFill>
                          <a:schemeClr val="accent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5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&#10;&#10;Description automatically generated">
            <a:extLst>
              <a:ext uri="{FF2B5EF4-FFF2-40B4-BE49-F238E27FC236}">
                <a16:creationId xmlns:a16="http://schemas.microsoft.com/office/drawing/2014/main" xmlns="" id="{E0A09697-104B-4843-A184-A044A1A006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33888" cy="685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en-US" b="0" dirty="0" smtClean="0">
                <a:solidFill>
                  <a:srgbClr val="166232"/>
                </a:solidFill>
                <a:latin typeface="Century Gothic" panose="020B0502020202020204" pitchFamily="34" charset="0"/>
              </a:rPr>
              <a:t>A </a:t>
            </a:r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Lasting Legacy</a:t>
            </a:r>
          </a:p>
        </p:txBody>
      </p:sp>
      <p:sp>
        <p:nvSpPr>
          <p:cNvPr id="7" name="Rectangle 6"/>
          <p:cNvSpPr/>
          <p:nvPr/>
        </p:nvSpPr>
        <p:spPr>
          <a:xfrm>
            <a:off x="5182169" y="1247154"/>
            <a:ext cx="7009830" cy="414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f</a:t>
            </a:r>
            <a:r>
              <a:rPr lang="en-US" sz="2000" dirty="0" smtClean="0">
                <a:solidFill>
                  <a:srgbClr val="440000"/>
                </a:solidFill>
                <a:latin typeface="Century Gothic" panose="020B0502020202020204" pitchFamily="34" charset="0"/>
              </a:rPr>
              <a:t>or </a:t>
            </a:r>
            <a:r>
              <a:rPr lang="en-US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cultural heritage and the communities that </a:t>
            </a:r>
            <a:br>
              <a:rPr lang="en-US" sz="2000" dirty="0">
                <a:solidFill>
                  <a:srgbClr val="440000"/>
                </a:solidFill>
                <a:latin typeface="Century Gothic" panose="020B0502020202020204" pitchFamily="34" charset="0"/>
              </a:rPr>
            </a:br>
            <a:r>
              <a:rPr lang="en-US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value and care for it in Australia and </a:t>
            </a:r>
            <a:r>
              <a:rPr lang="en-US" sz="2000" dirty="0" smtClean="0">
                <a:solidFill>
                  <a:srgbClr val="440000"/>
                </a:solidFill>
                <a:latin typeface="Century Gothic" panose="020B0502020202020204" pitchFamily="34" charset="0"/>
              </a:rPr>
              <a:t>globally </a:t>
            </a:r>
            <a:endParaRPr lang="en-US" sz="2000" dirty="0">
              <a:solidFill>
                <a:srgbClr val="44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2169" y="2220686"/>
            <a:ext cx="5428997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n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etworking and professional connections between practitioners and Traditional Owners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educational opportunities for professionals </a:t>
            </a: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and students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exchange of information, skills and experience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increased government interest and support for cultural heritage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promotion of heritage advocacy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focus on the ‘Nature-Culture Journey’ 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positive media coverage and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community-awareness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a boost in ‘grass roots’ interest in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heritage</a:t>
            </a: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9225" r="15472"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1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D51E224-48F8-4D05-BD6B-4A9B7FB4F084}"/>
              </a:ext>
            </a:extLst>
          </p:cNvPr>
          <p:cNvGrpSpPr/>
          <p:nvPr/>
        </p:nvGrpSpPr>
        <p:grpSpPr>
          <a:xfrm>
            <a:off x="3595974" y="1602241"/>
            <a:ext cx="4981098" cy="3331418"/>
            <a:chOff x="3595974" y="1602241"/>
            <a:chExt cx="4981098" cy="33314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49F7FAB-4261-4B23-A648-E23E1B67C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95974" y="1602241"/>
              <a:ext cx="4981098" cy="22577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C33B167-D65C-4B3B-BD02-4DCAC784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974" y="3855222"/>
              <a:ext cx="4981098" cy="107843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554642" y="1408572"/>
            <a:ext cx="5209602" cy="4871487"/>
            <a:chOff x="3554642" y="1501882"/>
            <a:chExt cx="5209602" cy="4871487"/>
          </a:xfrm>
        </p:grpSpPr>
        <p:pic>
          <p:nvPicPr>
            <p:cNvPr id="17" name="Picture 6" descr="Image result for shadow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38"/>
            <a:stretch/>
          </p:blipFill>
          <p:spPr bwMode="auto">
            <a:xfrm>
              <a:off x="3793856" y="5510973"/>
              <a:ext cx="4604289" cy="862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mac 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642" y="1501882"/>
              <a:ext cx="5209602" cy="4292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 flipV="1">
              <a:off x="3767222" y="1707112"/>
              <a:ext cx="4803319" cy="2760196"/>
            </a:xfrm>
            <a:prstGeom prst="rect">
              <a:avLst/>
            </a:prstGeom>
            <a:gradFill>
              <a:gsLst>
                <a:gs pos="30000">
                  <a:schemeClr val="tx1">
                    <a:alpha val="11000"/>
                  </a:schemeClr>
                </a:gs>
                <a:gs pos="88000">
                  <a:schemeClr val="bg1">
                    <a:alpha val="60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 Placeholder 1">
            <a:extLst>
              <a:ext uri="{FF2B5EF4-FFF2-40B4-BE49-F238E27FC236}">
                <a16:creationId xmlns:a16="http://schemas.microsoft.com/office/drawing/2014/main" xmlns="" id="{172F0A4A-4C5B-43E5-982B-EECF10563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14002"/>
            <a:ext cx="12191999" cy="540909"/>
          </a:xfrm>
        </p:spPr>
        <p:txBody>
          <a:bodyPr/>
          <a:lstStyle/>
          <a:p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icomosga2020.org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F4BA404-7F56-4226-90CE-D5D6635816AA}"/>
              </a:ext>
            </a:extLst>
          </p:cNvPr>
          <p:cNvSpPr/>
          <p:nvPr/>
        </p:nvSpPr>
        <p:spPr>
          <a:xfrm>
            <a:off x="0" y="5970090"/>
            <a:ext cx="12191999" cy="4142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2000" dirty="0">
                <a:solidFill>
                  <a:srgbClr val="440000"/>
                </a:solidFill>
                <a:latin typeface="Century Gothic" panose="020B0502020202020204" pitchFamily="34" charset="0"/>
              </a:rPr>
              <a:t>Register your interest today </a:t>
            </a:r>
          </a:p>
        </p:txBody>
      </p:sp>
    </p:spTree>
    <p:extLst>
      <p:ext uri="{BB962C8B-B14F-4D97-AF65-F5344CB8AC3E}">
        <p14:creationId xmlns:p14="http://schemas.microsoft.com/office/powerpoint/2010/main" val="10736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A picture containing sky, building, outdoor&#10;&#10;Description automatically generated">
            <a:extLst>
              <a:ext uri="{FF2B5EF4-FFF2-40B4-BE49-F238E27FC236}">
                <a16:creationId xmlns="" xmlns:a16="http://schemas.microsoft.com/office/drawing/2014/main" id="{3DD3488F-6FFC-4861-9FD5-92A414D4A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1997"/>
          <a:stretch>
            <a:fillRect/>
          </a:stretch>
        </p:blipFill>
        <p:spPr bwMode="auto">
          <a:xfrm>
            <a:off x="0" y="0"/>
            <a:ext cx="4295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9" y="745394"/>
            <a:ext cx="7009831" cy="540909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General Assembly &amp; Scientific Symposium 2020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82169" y="2220686"/>
            <a:ext cx="5428997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This will be the first ICOMOS General Assembly in Australia or the Pacific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There is strong government and private sector support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 Australian Government and NSW State Government are providing substantial grant funding plus ‘in kind’ support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A full ten day program will be offered, with core activities and many optional extra events</a:t>
            </a:r>
            <a:endParaRPr lang="en-US" altLang="en-US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9225" r="15472"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5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 r="12327" b="36070"/>
          <a:stretch/>
        </p:blipFill>
        <p:spPr>
          <a:xfrm>
            <a:off x="-9427" y="0"/>
            <a:ext cx="4326904" cy="6853287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en-US" b="0" dirty="0" smtClean="0">
                <a:solidFill>
                  <a:srgbClr val="166232"/>
                </a:solidFill>
                <a:latin typeface="Century Gothic" panose="020B0502020202020204" pitchFamily="34" charset="0"/>
              </a:rPr>
              <a:t>GA2020 Components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2168" y="1632445"/>
            <a:ext cx="6152581" cy="53358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484"/>
              </a:spcBef>
              <a:spcAft>
                <a:spcPts val="450"/>
              </a:spcAft>
              <a:defRPr/>
            </a:pPr>
            <a:r>
              <a:rPr lang="en-US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GA2020 (1-10 October 2020) will </a:t>
            </a: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comprise 5 parts: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ICOMOS business meetings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Youth Forum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Heritage Exhibition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Side </a:t>
            </a:r>
            <a:r>
              <a:rPr lang="en-US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events / Site visits</a:t>
            </a:r>
            <a:endParaRPr lang="en-US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Scientific Symposium</a:t>
            </a:r>
          </a:p>
          <a:p>
            <a:pPr>
              <a:spcBef>
                <a:spcPts val="484"/>
              </a:spcBef>
              <a:spcAft>
                <a:spcPts val="450"/>
              </a:spcAft>
              <a:defRPr/>
            </a:pPr>
            <a:endParaRPr lang="en-US" sz="800" dirty="0" smtClean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484"/>
              </a:spcBef>
              <a:spcAft>
                <a:spcPts val="450"/>
              </a:spcAft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GA2020 is being implemented through 4 committees: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GA2020 </a:t>
            </a:r>
            <a:r>
              <a:rPr lang="en-US" sz="1600" dirty="0" err="1">
                <a:solidFill>
                  <a:schemeClr val="accent4"/>
                </a:solidFill>
                <a:latin typeface="Century Gothic" panose="020B0502020202020204" pitchFamily="34" charset="0"/>
              </a:rPr>
              <a:t>Organising</a:t>
            </a: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 Committee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GA2020 Executive Committee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GA2020 Indigenous Advisory Panel</a:t>
            </a:r>
          </a:p>
          <a:p>
            <a:pPr marL="342900" indent="-342900">
              <a:spcBef>
                <a:spcPts val="484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GA2020 Risk Quality and Review Panel</a:t>
            </a: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5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man&#10;&#10;Description generated with very high confidence">
            <a:extLst>
              <a:ext uri="{FF2B5EF4-FFF2-40B4-BE49-F238E27FC236}">
                <a16:creationId xmlns="" xmlns:a16="http://schemas.microsoft.com/office/drawing/2014/main" id="{D1F194D4-B723-4698-BDEF-B6EDE2245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3" r="18149"/>
          <a:stretch/>
        </p:blipFill>
        <p:spPr bwMode="auto">
          <a:xfrm flipH="1">
            <a:off x="-1" y="0"/>
            <a:ext cx="4295774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Scientific Symposium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81730" y="1625263"/>
            <a:ext cx="5428997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 theme for GA2020 is ‘shared cultures – shared heritage – shared responsibility’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4 day program, including a day visit to the Greater Blue Mountains World Heritage Area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Traditional Owner and Nature-Culture Journey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streams </a:t>
            </a: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and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sessions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Dr Steve Brown is the Australian Co-Chair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Dr Ona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Vileikis </a:t>
            </a: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is the International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Co-Chair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Themes and streams each have Australian and </a:t>
            </a:r>
            <a:r>
              <a:rPr lang="en-AU" sz="1600" smtClean="0">
                <a:solidFill>
                  <a:schemeClr val="accent4"/>
                </a:solidFill>
                <a:latin typeface="Century Gothic" panose="020B0502020202020204" pitchFamily="34" charset="0"/>
              </a:rPr>
              <a:t>international Co-Chairs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and committees</a:t>
            </a: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Diverse format, with multiple session options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9225" r="15472"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3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in a room&#10;&#10;Description generated with high confidence">
            <a:extLst>
              <a:ext uri="{FF2B5EF4-FFF2-40B4-BE49-F238E27FC236}">
                <a16:creationId xmlns="" xmlns:a16="http://schemas.microsoft.com/office/drawing/2014/main" id="{0DC8A826-3A12-4C12-AA3D-F2E8A269F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1" r="14165"/>
          <a:stretch/>
        </p:blipFill>
        <p:spPr>
          <a:xfrm>
            <a:off x="0" y="0"/>
            <a:ext cx="4295775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International Scientific Committees and Heritage Exposition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81728" y="2412072"/>
            <a:ext cx="5131505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altLang="en-US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There are  28 ICOMOS International </a:t>
            </a:r>
            <a:r>
              <a:rPr lang="en-AU" altLang="en-US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Scientific </a:t>
            </a:r>
            <a:r>
              <a:rPr lang="en-AU" altLang="en-US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Committees (ISCs)</a:t>
            </a:r>
            <a:endParaRPr lang="en-US" altLang="en-US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Each ISC will be hosted for an AGM,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and / or </a:t>
            </a: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event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Tours and/or excursions will be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available for delegates</a:t>
            </a: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Each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ICOMOS ISC </a:t>
            </a: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and National Committee will provide display content for a six day Heritage Exposition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 Heritage Exposition will run from 6 to 10 October at Darling Harbour and will be open to the public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9225" r="15472"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0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itting, cup, ground&#10;&#10;Description automatically generated">
            <a:extLst>
              <a:ext uri="{FF2B5EF4-FFF2-40B4-BE49-F238E27FC236}">
                <a16:creationId xmlns="" xmlns:a16="http://schemas.microsoft.com/office/drawing/2014/main" id="{8CF87021-28F2-4AD9-BB5F-0BDE0C219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r="54572"/>
          <a:stretch/>
        </p:blipFill>
        <p:spPr>
          <a:xfrm>
            <a:off x="0" y="0"/>
            <a:ext cx="4295775" cy="68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9" y="614002"/>
            <a:ext cx="3961832" cy="540909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Youth Forum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82170" y="1561468"/>
            <a:ext cx="5428997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 Youth Forum will involve 120 – 150 delegates from around the world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Some financial assistance will be available to delegates from developing nations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There will be a 2-3 day program, leading in to the main Scientific Symposium</a:t>
            </a:r>
          </a:p>
          <a:p>
            <a:pPr>
              <a:buFont typeface="Arial Unicode MS" panose="020B0604020202020204" pitchFamily="34" charset="-128"/>
              <a:buNone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 venue will be Cockatoo Island – part of the ‘Australian Convict Sites’ World Heritage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property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altLang="en-US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altLang="en-US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The Youth Forum is being organised by an active committee of emerging ICOMOS professionals, supported by the GA2020 Executive and the professional conference organisers</a:t>
            </a:r>
            <a:endParaRPr lang="en-AU" altLang="en-US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9225" r="15472"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oup of people inside carnival">
            <a:extLst>
              <a:ext uri="{FF2B5EF4-FFF2-40B4-BE49-F238E27FC236}">
                <a16:creationId xmlns="" xmlns:a16="http://schemas.microsoft.com/office/drawing/2014/main" id="{023938A9-5E2C-4C1A-9808-8C65A7BA4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"/>
          <a:stretch/>
        </p:blipFill>
        <p:spPr bwMode="auto">
          <a:xfrm>
            <a:off x="0" y="0"/>
            <a:ext cx="4295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182168" y="614002"/>
            <a:ext cx="7009831" cy="540909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166232"/>
                </a:solidFill>
                <a:latin typeface="Century Gothic" panose="020B0502020202020204" pitchFamily="34" charset="0"/>
              </a:rPr>
              <a:t>Social, Side Events and Public Program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81728" y="1859502"/>
            <a:ext cx="5453793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The Opening </a:t>
            </a: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Ceremony at the Sydney Opera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House will include an Opera highlights performance</a:t>
            </a: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Luna Park Party – just for fun!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Hyde Park Barracks special inspections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Public lecture, exhibition and events </a:t>
            </a:r>
            <a:endParaRPr lang="en-AU" sz="1600" dirty="0" smtClean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The ICOMOS Advisory Committee will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be invited to a </a:t>
            </a: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Lord Mayoral reception at Sydney Town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Hall</a:t>
            </a: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The Closing </a:t>
            </a: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Gala Dinner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will be held at </a:t>
            </a: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Sydney International Convention Centre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solidFill>
                  <a:schemeClr val="accent4"/>
                </a:solidFill>
                <a:latin typeface="Century Gothic" panose="020B0502020202020204" pitchFamily="34" charset="0"/>
              </a:rPr>
              <a:t>Site visits, tours and </a:t>
            </a:r>
            <a:r>
              <a:rPr lang="en-AU" sz="1600" dirty="0" smtClean="0">
                <a:solidFill>
                  <a:schemeClr val="accent4"/>
                </a:solidFill>
                <a:latin typeface="Century Gothic" panose="020B0502020202020204" pitchFamily="34" charset="0"/>
              </a:rPr>
              <a:t>workshops will showcase a range of Australian cultural heritage places</a:t>
            </a:r>
            <a:endParaRPr lang="en-AU" sz="16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CC4035-63CB-46B5-9F2B-CC351889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9225" r="15472"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2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ACB11D58-E6D8-4F31-9B61-70CA4B53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="" xmlns:a16="http://schemas.microsoft.com/office/drawing/2014/main" id="{0953817F-2C73-49CD-A631-EEC08989B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2168" y="486411"/>
            <a:ext cx="7009831" cy="540909"/>
          </a:xfrm>
        </p:spPr>
        <p:txBody>
          <a:bodyPr/>
          <a:lstStyle/>
          <a:p>
            <a:pPr algn="l"/>
            <a:r>
              <a:rPr lang="en-US" b="0" dirty="0" smtClean="0">
                <a:solidFill>
                  <a:srgbClr val="166232"/>
                </a:solidFill>
                <a:latin typeface="Century Gothic" panose="020B0502020202020204" pitchFamily="34" charset="0"/>
              </a:rPr>
              <a:t>Greater Blue Mountains Visit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6B2F23A-55DA-44A1-AE99-9E33CD636A84}"/>
              </a:ext>
            </a:extLst>
          </p:cNvPr>
          <p:cNvSpPr txBox="1"/>
          <p:nvPr/>
        </p:nvSpPr>
        <p:spPr>
          <a:xfrm>
            <a:off x="5182168" y="1406684"/>
            <a:ext cx="5737469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A highlight for the 1,200 – 1,500 global delegates will be a visit to the Greater Blue Mountains World Heritage Area: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40+ buses – English French and Spanish speakers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Different grades of ‘activity’ to suit delegate preferences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Natural and cultural heritage experiences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Blue Mountains National Park – National Trust properties – Blue Mountains Cultural Centre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NSW Parks Service and ICOMOS guides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Lunch and cultural experience at The Gully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" y="1"/>
            <a:ext cx="4270377" cy="247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70848"/>
            <a:ext cx="4260850" cy="211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4" y="4581428"/>
            <a:ext cx="4270376" cy="2276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0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elated image">
            <a:extLst>
              <a:ext uri="{FF2B5EF4-FFF2-40B4-BE49-F238E27FC236}">
                <a16:creationId xmlns:a16="http://schemas.microsoft.com/office/drawing/2014/main" xmlns="" id="{4F96D4EC-1422-4ADF-86BD-F20ED6AD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9" r="17702"/>
          <a:stretch>
            <a:fillRect/>
          </a:stretch>
        </p:blipFill>
        <p:spPr bwMode="auto">
          <a:xfrm>
            <a:off x="-9525" y="0"/>
            <a:ext cx="4270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CB11D58-E6D8-4F31-9B61-70CA4B53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9225" r="15472"/>
          <a:stretch>
            <a:fillRect/>
          </a:stretch>
        </p:blipFill>
        <p:spPr bwMode="auto">
          <a:xfrm>
            <a:off x="10611167" y="5240310"/>
            <a:ext cx="1275027" cy="161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xmlns="" id="{0953817F-2C73-49CD-A631-EEC08989B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2168" y="486411"/>
            <a:ext cx="7009831" cy="540909"/>
          </a:xfrm>
        </p:spPr>
        <p:txBody>
          <a:bodyPr/>
          <a:lstStyle/>
          <a:p>
            <a:pPr algn="l"/>
            <a:r>
              <a:rPr lang="en-US" b="0" dirty="0" smtClean="0">
                <a:solidFill>
                  <a:srgbClr val="166232"/>
                </a:solidFill>
                <a:latin typeface="Century Gothic" panose="020B0502020202020204" pitchFamily="34" charset="0"/>
              </a:rPr>
              <a:t>GA2020 Ambassadors</a:t>
            </a:r>
            <a:endParaRPr lang="en-US" b="0" dirty="0">
              <a:solidFill>
                <a:srgbClr val="16623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B2F23A-55DA-44A1-AE99-9E33CD636A84}"/>
              </a:ext>
            </a:extLst>
          </p:cNvPr>
          <p:cNvSpPr txBox="1"/>
          <p:nvPr/>
        </p:nvSpPr>
        <p:spPr>
          <a:xfrm>
            <a:off x="5182168" y="1406684"/>
            <a:ext cx="5737469" cy="41896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Bef>
                <a:spcPts val="200"/>
              </a:spcBef>
              <a:defRPr/>
            </a:pPr>
            <a:r>
              <a:rPr lang="en-AU" sz="1600" dirty="0" smtClean="0">
                <a:latin typeface="Century Gothic" panose="020B0502020202020204" pitchFamily="34" charset="0"/>
              </a:rPr>
              <a:t>Selected  individuals who support </a:t>
            </a:r>
            <a:r>
              <a:rPr lang="en-AU" sz="1600" dirty="0">
                <a:latin typeface="Century Gothic" panose="020B0502020202020204" pitchFamily="34" charset="0"/>
              </a:rPr>
              <a:t>and </a:t>
            </a:r>
            <a:r>
              <a:rPr lang="en-AU" sz="1600" dirty="0" smtClean="0">
                <a:latin typeface="Century Gothic" panose="020B0502020202020204" pitchFamily="34" charset="0"/>
              </a:rPr>
              <a:t>promote </a:t>
            </a:r>
            <a:r>
              <a:rPr lang="en-AU" sz="1600" dirty="0">
                <a:latin typeface="Century Gothic" panose="020B0502020202020204" pitchFamily="34" charset="0"/>
              </a:rPr>
              <a:t>GA2020 by communicating with fellow cultural heritage </a:t>
            </a:r>
            <a:r>
              <a:rPr lang="en-AU" sz="1600" dirty="0" smtClean="0">
                <a:latin typeface="Century Gothic" panose="020B0502020202020204" pitchFamily="34" charset="0"/>
              </a:rPr>
              <a:t>practitioners. GA2020 Ambassadors will: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latin typeface="Century Gothic" panose="020B0502020202020204" pitchFamily="34" charset="0"/>
              </a:rPr>
              <a:t>c</a:t>
            </a:r>
            <a:r>
              <a:rPr lang="en-AU" sz="1600" dirty="0" smtClean="0">
                <a:latin typeface="Century Gothic" panose="020B0502020202020204" pitchFamily="34" charset="0"/>
              </a:rPr>
              <a:t>reate </a:t>
            </a:r>
            <a:r>
              <a:rPr lang="en-AU" sz="1600" dirty="0">
                <a:latin typeface="Century Gothic" panose="020B0502020202020204" pitchFamily="34" charset="0"/>
              </a:rPr>
              <a:t>interest and excitement amongst their networks to increase awareness of GA2020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latin typeface="Century Gothic" panose="020B0502020202020204" pitchFamily="34" charset="0"/>
              </a:rPr>
              <a:t>d</a:t>
            </a:r>
            <a:r>
              <a:rPr lang="en-AU" sz="1600" dirty="0" smtClean="0">
                <a:latin typeface="Century Gothic" panose="020B0502020202020204" pitchFamily="34" charset="0"/>
              </a:rPr>
              <a:t>evelop </a:t>
            </a:r>
            <a:r>
              <a:rPr lang="en-AU" sz="1600" dirty="0">
                <a:latin typeface="Century Gothic" panose="020B0502020202020204" pitchFamily="34" charset="0"/>
              </a:rPr>
              <a:t>relations with affiliated associations, individuals and local networks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latin typeface="Century Gothic" panose="020B0502020202020204" pitchFamily="34" charset="0"/>
              </a:rPr>
              <a:t>s</a:t>
            </a:r>
            <a:r>
              <a:rPr lang="en-AU" sz="1600" dirty="0" smtClean="0">
                <a:latin typeface="Century Gothic" panose="020B0502020202020204" pitchFamily="34" charset="0"/>
              </a:rPr>
              <a:t>eek </a:t>
            </a:r>
            <a:r>
              <a:rPr lang="en-AU" sz="1600" dirty="0">
                <a:latin typeface="Century Gothic" panose="020B0502020202020204" pitchFamily="34" charset="0"/>
              </a:rPr>
              <a:t>organisations </a:t>
            </a:r>
            <a:r>
              <a:rPr lang="en-AU" sz="1600" dirty="0" smtClean="0">
                <a:latin typeface="Century Gothic" panose="020B0502020202020204" pitchFamily="34" charset="0"/>
              </a:rPr>
              <a:t>which can </a:t>
            </a:r>
            <a:r>
              <a:rPr lang="en-AU" sz="1600" dirty="0">
                <a:latin typeface="Century Gothic" panose="020B0502020202020204" pitchFamily="34" charset="0"/>
              </a:rPr>
              <a:t>promote </a:t>
            </a:r>
            <a:r>
              <a:rPr lang="en-AU" sz="1600" dirty="0" smtClean="0">
                <a:latin typeface="Century Gothic" panose="020B0502020202020204" pitchFamily="34" charset="0"/>
              </a:rPr>
              <a:t>GA2020</a:t>
            </a: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latin typeface="Century Gothic" panose="020B0502020202020204" pitchFamily="34" charset="0"/>
              </a:rPr>
              <a:t>w</a:t>
            </a:r>
            <a:r>
              <a:rPr lang="en-AU" sz="1600" dirty="0" smtClean="0">
                <a:latin typeface="Century Gothic" panose="020B0502020202020204" pitchFamily="34" charset="0"/>
              </a:rPr>
              <a:t>ork </a:t>
            </a:r>
            <a:r>
              <a:rPr lang="en-AU" sz="1600" dirty="0">
                <a:latin typeface="Century Gothic" panose="020B0502020202020204" pitchFamily="34" charset="0"/>
              </a:rPr>
              <a:t>closely with Arinex, the professional conference </a:t>
            </a:r>
            <a:r>
              <a:rPr lang="en-AU" sz="1600" dirty="0" smtClean="0">
                <a:latin typeface="Century Gothic" panose="020B0502020202020204" pitchFamily="34" charset="0"/>
              </a:rPr>
              <a:t>organiser, </a:t>
            </a:r>
            <a:r>
              <a:rPr lang="en-AU" sz="1600" dirty="0">
                <a:latin typeface="Century Gothic" panose="020B0502020202020204" pitchFamily="34" charset="0"/>
              </a:rPr>
              <a:t>to market GA2020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AU" sz="1600" dirty="0">
                <a:latin typeface="Century Gothic" panose="020B0502020202020204" pitchFamily="34" charset="0"/>
              </a:rPr>
              <a:t>u</a:t>
            </a:r>
            <a:r>
              <a:rPr lang="en-AU" sz="1600" dirty="0" smtClean="0">
                <a:latin typeface="Century Gothic" panose="020B0502020202020204" pitchFamily="34" charset="0"/>
              </a:rPr>
              <a:t>se the GA2020 </a:t>
            </a:r>
            <a:r>
              <a:rPr lang="en-AU" sz="1600" dirty="0">
                <a:latin typeface="Century Gothic" panose="020B0502020202020204" pitchFamily="34" charset="0"/>
              </a:rPr>
              <a:t>Ambassadors’ online portal to share information and </a:t>
            </a:r>
            <a:r>
              <a:rPr lang="en-AU" sz="1600" dirty="0" smtClean="0">
                <a:latin typeface="Century Gothic" panose="020B0502020202020204" pitchFamily="34" charset="0"/>
              </a:rPr>
              <a:t>access </a:t>
            </a:r>
            <a:r>
              <a:rPr lang="en-AU" sz="1600" dirty="0">
                <a:latin typeface="Century Gothic" panose="020B0502020202020204" pitchFamily="34" charset="0"/>
              </a:rPr>
              <a:t>promotional resources</a:t>
            </a:r>
          </a:p>
          <a:p>
            <a:pPr marL="285750" indent="-285750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66232"/>
      </a:accent1>
      <a:accent2>
        <a:srgbClr val="60C21E"/>
      </a:accent2>
      <a:accent3>
        <a:srgbClr val="53DB50"/>
      </a:accent3>
      <a:accent4>
        <a:srgbClr val="3F3F3F"/>
      </a:accent4>
      <a:accent5>
        <a:srgbClr val="9BBFAB"/>
      </a:accent5>
      <a:accent6>
        <a:srgbClr val="C5FFCB"/>
      </a:accent6>
      <a:hlink>
        <a:srgbClr val="C5FFCB"/>
      </a:hlink>
      <a:folHlink>
        <a:srgbClr val="60C21E"/>
      </a:folHlink>
    </a:clrScheme>
    <a:fontScheme name="Custom 87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846</Words>
  <Application>Microsoft Office PowerPoint</Application>
  <PresentationFormat>Custom</PresentationFormat>
  <Paragraphs>143</Paragraphs>
  <Slides>14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 Interactive Inc</dc:creator>
  <cp:lastModifiedBy>Richard Mackay</cp:lastModifiedBy>
  <cp:revision>451</cp:revision>
  <dcterms:created xsi:type="dcterms:W3CDTF">2017-01-09T15:53:27Z</dcterms:created>
  <dcterms:modified xsi:type="dcterms:W3CDTF">2019-09-21T02:59:09Z</dcterms:modified>
</cp:coreProperties>
</file>